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3" r:id="rId9"/>
    <p:sldId id="269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B6C144-0DE2-4406-B3A2-47600AD9675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FA9BF08-B1A2-45A7-B7C5-698E6724AAE6}">
      <dgm:prSet/>
      <dgm:spPr/>
      <dgm:t>
        <a:bodyPr/>
        <a:lstStyle/>
        <a:p>
          <a:r>
            <a:rPr lang="en-US"/>
            <a:t>What is health disparity?</a:t>
          </a:r>
        </a:p>
      </dgm:t>
    </dgm:pt>
    <dgm:pt modelId="{BBFD5739-651B-4014-BD93-BB8A86542546}" type="parTrans" cxnId="{BF2052FF-6A3A-4F78-8D22-56054A14B222}">
      <dgm:prSet/>
      <dgm:spPr/>
      <dgm:t>
        <a:bodyPr/>
        <a:lstStyle/>
        <a:p>
          <a:endParaRPr lang="en-US"/>
        </a:p>
      </dgm:t>
    </dgm:pt>
    <dgm:pt modelId="{5F2C1BDC-F6A2-4070-9BD1-18D2DC7AE4C8}" type="sibTrans" cxnId="{BF2052FF-6A3A-4F78-8D22-56054A14B222}">
      <dgm:prSet/>
      <dgm:spPr/>
      <dgm:t>
        <a:bodyPr/>
        <a:lstStyle/>
        <a:p>
          <a:endParaRPr lang="en-US"/>
        </a:p>
      </dgm:t>
    </dgm:pt>
    <dgm:pt modelId="{50B4EEFF-5895-4FF0-A616-BCEADC9861A1}">
      <dgm:prSet/>
      <dgm:spPr/>
      <dgm:t>
        <a:bodyPr/>
        <a:lstStyle/>
        <a:p>
          <a:r>
            <a:rPr lang="en-US"/>
            <a:t>Health disparity refers to systematic differences in health outcomes between groups and communities based on socioeconomic isolation.</a:t>
          </a:r>
        </a:p>
      </dgm:t>
    </dgm:pt>
    <dgm:pt modelId="{73667047-C8EA-4AC5-B79C-C08077725D19}" type="parTrans" cxnId="{51C7EB03-A9EB-457E-A4CD-8BD5F2F769E7}">
      <dgm:prSet/>
      <dgm:spPr/>
      <dgm:t>
        <a:bodyPr/>
        <a:lstStyle/>
        <a:p>
          <a:endParaRPr lang="en-US"/>
        </a:p>
      </dgm:t>
    </dgm:pt>
    <dgm:pt modelId="{8C76E0CA-7708-43D4-9E02-70FFDCF42A7E}" type="sibTrans" cxnId="{51C7EB03-A9EB-457E-A4CD-8BD5F2F769E7}">
      <dgm:prSet/>
      <dgm:spPr/>
      <dgm:t>
        <a:bodyPr/>
        <a:lstStyle/>
        <a:p>
          <a:endParaRPr lang="en-US"/>
        </a:p>
      </dgm:t>
    </dgm:pt>
    <dgm:pt modelId="{16787B3D-5007-4D53-9AB5-163DD06D6D72}" type="pres">
      <dgm:prSet presAssocID="{B9B6C144-0DE2-4406-B3A2-47600AD9675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4928069-B44D-44B2-92D2-F7DD4A7C08A6}" type="pres">
      <dgm:prSet presAssocID="{4FA9BF08-B1A2-45A7-B7C5-698E6724AAE6}" presName="hierRoot1" presStyleCnt="0"/>
      <dgm:spPr/>
    </dgm:pt>
    <dgm:pt modelId="{0354E6EC-F733-4C21-878F-EA52065A7D8F}" type="pres">
      <dgm:prSet presAssocID="{4FA9BF08-B1A2-45A7-B7C5-698E6724AAE6}" presName="composite" presStyleCnt="0"/>
      <dgm:spPr/>
    </dgm:pt>
    <dgm:pt modelId="{1E94B1DD-AC10-4E4A-A1AF-D2B8B1A21662}" type="pres">
      <dgm:prSet presAssocID="{4FA9BF08-B1A2-45A7-B7C5-698E6724AAE6}" presName="background" presStyleLbl="node0" presStyleIdx="0" presStyleCnt="2"/>
      <dgm:spPr/>
    </dgm:pt>
    <dgm:pt modelId="{F003DC0F-34D5-4288-A3D9-4CCC1F8B7500}" type="pres">
      <dgm:prSet presAssocID="{4FA9BF08-B1A2-45A7-B7C5-698E6724AAE6}" presName="text" presStyleLbl="fgAcc0" presStyleIdx="0" presStyleCnt="2">
        <dgm:presLayoutVars>
          <dgm:chPref val="3"/>
        </dgm:presLayoutVars>
      </dgm:prSet>
      <dgm:spPr/>
    </dgm:pt>
    <dgm:pt modelId="{4D5B2BFF-12FA-4858-83F9-C166051CAD57}" type="pres">
      <dgm:prSet presAssocID="{4FA9BF08-B1A2-45A7-B7C5-698E6724AAE6}" presName="hierChild2" presStyleCnt="0"/>
      <dgm:spPr/>
    </dgm:pt>
    <dgm:pt modelId="{87875A08-794C-4ADF-BA5F-60825308A6DE}" type="pres">
      <dgm:prSet presAssocID="{50B4EEFF-5895-4FF0-A616-BCEADC9861A1}" presName="hierRoot1" presStyleCnt="0"/>
      <dgm:spPr/>
    </dgm:pt>
    <dgm:pt modelId="{82472523-49DC-49A4-9A9F-AD9D4986539E}" type="pres">
      <dgm:prSet presAssocID="{50B4EEFF-5895-4FF0-A616-BCEADC9861A1}" presName="composite" presStyleCnt="0"/>
      <dgm:spPr/>
    </dgm:pt>
    <dgm:pt modelId="{D0D28CF6-E3D1-4ABD-B6B5-08447EE06AFB}" type="pres">
      <dgm:prSet presAssocID="{50B4EEFF-5895-4FF0-A616-BCEADC9861A1}" presName="background" presStyleLbl="node0" presStyleIdx="1" presStyleCnt="2"/>
      <dgm:spPr/>
    </dgm:pt>
    <dgm:pt modelId="{7AA7FDB0-73B2-498E-B652-9D7B508B0289}" type="pres">
      <dgm:prSet presAssocID="{50B4EEFF-5895-4FF0-A616-BCEADC9861A1}" presName="text" presStyleLbl="fgAcc0" presStyleIdx="1" presStyleCnt="2">
        <dgm:presLayoutVars>
          <dgm:chPref val="3"/>
        </dgm:presLayoutVars>
      </dgm:prSet>
      <dgm:spPr/>
    </dgm:pt>
    <dgm:pt modelId="{6DA90187-D7E9-4EC4-A22D-BDFBA15DDE75}" type="pres">
      <dgm:prSet presAssocID="{50B4EEFF-5895-4FF0-A616-BCEADC9861A1}" presName="hierChild2" presStyleCnt="0"/>
      <dgm:spPr/>
    </dgm:pt>
  </dgm:ptLst>
  <dgm:cxnLst>
    <dgm:cxn modelId="{51C7EB03-A9EB-457E-A4CD-8BD5F2F769E7}" srcId="{B9B6C144-0DE2-4406-B3A2-47600AD9675B}" destId="{50B4EEFF-5895-4FF0-A616-BCEADC9861A1}" srcOrd="1" destOrd="0" parTransId="{73667047-C8EA-4AC5-B79C-C08077725D19}" sibTransId="{8C76E0CA-7708-43D4-9E02-70FFDCF42A7E}"/>
    <dgm:cxn modelId="{F9C2E483-E083-496B-BF19-3F202A3D127A}" type="presOf" srcId="{B9B6C144-0DE2-4406-B3A2-47600AD9675B}" destId="{16787B3D-5007-4D53-9AB5-163DD06D6D72}" srcOrd="0" destOrd="0" presId="urn:microsoft.com/office/officeart/2005/8/layout/hierarchy1"/>
    <dgm:cxn modelId="{D34434A2-29EB-484F-BBD4-A7B55F0F0A15}" type="presOf" srcId="{4FA9BF08-B1A2-45A7-B7C5-698E6724AAE6}" destId="{F003DC0F-34D5-4288-A3D9-4CCC1F8B7500}" srcOrd="0" destOrd="0" presId="urn:microsoft.com/office/officeart/2005/8/layout/hierarchy1"/>
    <dgm:cxn modelId="{BF2052FF-6A3A-4F78-8D22-56054A14B222}" srcId="{B9B6C144-0DE2-4406-B3A2-47600AD9675B}" destId="{4FA9BF08-B1A2-45A7-B7C5-698E6724AAE6}" srcOrd="0" destOrd="0" parTransId="{BBFD5739-651B-4014-BD93-BB8A86542546}" sibTransId="{5F2C1BDC-F6A2-4070-9BD1-18D2DC7AE4C8}"/>
    <dgm:cxn modelId="{1735B0FF-8F22-4909-8BDF-46577EF76521}" type="presOf" srcId="{50B4EEFF-5895-4FF0-A616-BCEADC9861A1}" destId="{7AA7FDB0-73B2-498E-B652-9D7B508B0289}" srcOrd="0" destOrd="0" presId="urn:microsoft.com/office/officeart/2005/8/layout/hierarchy1"/>
    <dgm:cxn modelId="{BFB14891-8B33-4B0F-92A4-8232EBD1BD17}" type="presParOf" srcId="{16787B3D-5007-4D53-9AB5-163DD06D6D72}" destId="{24928069-B44D-44B2-92D2-F7DD4A7C08A6}" srcOrd="0" destOrd="0" presId="urn:microsoft.com/office/officeart/2005/8/layout/hierarchy1"/>
    <dgm:cxn modelId="{85037CC9-FE1C-429F-B3C4-2F5E255808FF}" type="presParOf" srcId="{24928069-B44D-44B2-92D2-F7DD4A7C08A6}" destId="{0354E6EC-F733-4C21-878F-EA52065A7D8F}" srcOrd="0" destOrd="0" presId="urn:microsoft.com/office/officeart/2005/8/layout/hierarchy1"/>
    <dgm:cxn modelId="{27E6A06B-78EE-42D8-91D7-7EB42BC0726B}" type="presParOf" srcId="{0354E6EC-F733-4C21-878F-EA52065A7D8F}" destId="{1E94B1DD-AC10-4E4A-A1AF-D2B8B1A21662}" srcOrd="0" destOrd="0" presId="urn:microsoft.com/office/officeart/2005/8/layout/hierarchy1"/>
    <dgm:cxn modelId="{4930757C-2C5C-439D-83CA-42732C31C37D}" type="presParOf" srcId="{0354E6EC-F733-4C21-878F-EA52065A7D8F}" destId="{F003DC0F-34D5-4288-A3D9-4CCC1F8B7500}" srcOrd="1" destOrd="0" presId="urn:microsoft.com/office/officeart/2005/8/layout/hierarchy1"/>
    <dgm:cxn modelId="{FEA105BA-E6B0-417C-8570-D284F7F324E4}" type="presParOf" srcId="{24928069-B44D-44B2-92D2-F7DD4A7C08A6}" destId="{4D5B2BFF-12FA-4858-83F9-C166051CAD57}" srcOrd="1" destOrd="0" presId="urn:microsoft.com/office/officeart/2005/8/layout/hierarchy1"/>
    <dgm:cxn modelId="{97B61C29-C34E-4F3B-9448-39951356B26E}" type="presParOf" srcId="{16787B3D-5007-4D53-9AB5-163DD06D6D72}" destId="{87875A08-794C-4ADF-BA5F-60825308A6DE}" srcOrd="1" destOrd="0" presId="urn:microsoft.com/office/officeart/2005/8/layout/hierarchy1"/>
    <dgm:cxn modelId="{CC5CEA53-CCA3-4D8C-9C2B-BCEDD6964D92}" type="presParOf" srcId="{87875A08-794C-4ADF-BA5F-60825308A6DE}" destId="{82472523-49DC-49A4-9A9F-AD9D4986539E}" srcOrd="0" destOrd="0" presId="urn:microsoft.com/office/officeart/2005/8/layout/hierarchy1"/>
    <dgm:cxn modelId="{DD6BC6D2-2C03-417D-8029-C2D56899883E}" type="presParOf" srcId="{82472523-49DC-49A4-9A9F-AD9D4986539E}" destId="{D0D28CF6-E3D1-4ABD-B6B5-08447EE06AFB}" srcOrd="0" destOrd="0" presId="urn:microsoft.com/office/officeart/2005/8/layout/hierarchy1"/>
    <dgm:cxn modelId="{0983AFB4-EB8B-4AD7-813C-949078D9E142}" type="presParOf" srcId="{82472523-49DC-49A4-9A9F-AD9D4986539E}" destId="{7AA7FDB0-73B2-498E-B652-9D7B508B0289}" srcOrd="1" destOrd="0" presId="urn:microsoft.com/office/officeart/2005/8/layout/hierarchy1"/>
    <dgm:cxn modelId="{F56FB20F-E353-44E6-BCC3-A794970300DD}" type="presParOf" srcId="{87875A08-794C-4ADF-BA5F-60825308A6DE}" destId="{6DA90187-D7E9-4EC4-A22D-BDFBA15DDE7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8076F43-038F-4E1E-B6F2-CE4E1B058B2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9B011FB-EF50-4CC9-8BFB-0D08B6AD977A}">
      <dgm:prSet/>
      <dgm:spPr/>
      <dgm:t>
        <a:bodyPr/>
        <a:lstStyle/>
        <a:p>
          <a:r>
            <a:rPr lang="en-US"/>
            <a:t>Github</a:t>
          </a:r>
        </a:p>
      </dgm:t>
    </dgm:pt>
    <dgm:pt modelId="{85092775-8376-4CDC-9A21-1123A5B9CBF3}" type="parTrans" cxnId="{E2B86EDC-3063-45B7-934E-088F313DCF9D}">
      <dgm:prSet/>
      <dgm:spPr/>
      <dgm:t>
        <a:bodyPr/>
        <a:lstStyle/>
        <a:p>
          <a:endParaRPr lang="en-US"/>
        </a:p>
      </dgm:t>
    </dgm:pt>
    <dgm:pt modelId="{C802B22F-761A-4DC9-BA1C-ADF84B551DB8}" type="sibTrans" cxnId="{E2B86EDC-3063-45B7-934E-088F313DCF9D}">
      <dgm:prSet/>
      <dgm:spPr/>
      <dgm:t>
        <a:bodyPr/>
        <a:lstStyle/>
        <a:p>
          <a:endParaRPr lang="en-US"/>
        </a:p>
      </dgm:t>
    </dgm:pt>
    <dgm:pt modelId="{E9478605-FAC9-4B3F-B322-83754C057DA5}">
      <dgm:prSet/>
      <dgm:spPr/>
      <dgm:t>
        <a:bodyPr/>
        <a:lstStyle/>
        <a:p>
          <a:r>
            <a:rPr lang="en-US"/>
            <a:t>https://cherf001.github.io/Frenel-Cherubun/</a:t>
          </a:r>
        </a:p>
      </dgm:t>
    </dgm:pt>
    <dgm:pt modelId="{2887958E-826D-48A9-AE32-8CEA28179CC8}" type="parTrans" cxnId="{EF081AD8-17F1-43B4-9465-60D384586D37}">
      <dgm:prSet/>
      <dgm:spPr/>
      <dgm:t>
        <a:bodyPr/>
        <a:lstStyle/>
        <a:p>
          <a:endParaRPr lang="en-US"/>
        </a:p>
      </dgm:t>
    </dgm:pt>
    <dgm:pt modelId="{6E3BB454-FC14-48B7-9364-99B25070296D}" type="sibTrans" cxnId="{EF081AD8-17F1-43B4-9465-60D384586D37}">
      <dgm:prSet/>
      <dgm:spPr/>
      <dgm:t>
        <a:bodyPr/>
        <a:lstStyle/>
        <a:p>
          <a:endParaRPr lang="en-US"/>
        </a:p>
      </dgm:t>
    </dgm:pt>
    <dgm:pt modelId="{090C43D9-02D2-411A-A236-F080C36F4EEF}" type="pres">
      <dgm:prSet presAssocID="{E8076F43-038F-4E1E-B6F2-CE4E1B058B21}" presName="root" presStyleCnt="0">
        <dgm:presLayoutVars>
          <dgm:dir/>
          <dgm:resizeHandles val="exact"/>
        </dgm:presLayoutVars>
      </dgm:prSet>
      <dgm:spPr/>
    </dgm:pt>
    <dgm:pt modelId="{F5F46035-3AD7-41BD-9403-A7B1F2DD4D35}" type="pres">
      <dgm:prSet presAssocID="{E9B011FB-EF50-4CC9-8BFB-0D08B6AD977A}" presName="compNode" presStyleCnt="0"/>
      <dgm:spPr/>
    </dgm:pt>
    <dgm:pt modelId="{55DED5C5-8088-480B-98C9-F066A95B6F37}" type="pres">
      <dgm:prSet presAssocID="{E9B011FB-EF50-4CC9-8BFB-0D08B6AD977A}" presName="bgRect" presStyleLbl="bgShp" presStyleIdx="0" presStyleCnt="2"/>
      <dgm:spPr/>
    </dgm:pt>
    <dgm:pt modelId="{A9A1E98E-9309-4E62-88A2-0610EBADA020}" type="pres">
      <dgm:prSet presAssocID="{E9B011FB-EF50-4CC9-8BFB-0D08B6AD977A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nagement"/>
        </a:ext>
      </dgm:extLst>
    </dgm:pt>
    <dgm:pt modelId="{30845414-714A-4816-A3FC-D37072D5CD67}" type="pres">
      <dgm:prSet presAssocID="{E9B011FB-EF50-4CC9-8BFB-0D08B6AD977A}" presName="spaceRect" presStyleCnt="0"/>
      <dgm:spPr/>
    </dgm:pt>
    <dgm:pt modelId="{84F97FED-E1C9-4CFF-917E-7B306157459D}" type="pres">
      <dgm:prSet presAssocID="{E9B011FB-EF50-4CC9-8BFB-0D08B6AD977A}" presName="parTx" presStyleLbl="revTx" presStyleIdx="0" presStyleCnt="2">
        <dgm:presLayoutVars>
          <dgm:chMax val="0"/>
          <dgm:chPref val="0"/>
        </dgm:presLayoutVars>
      </dgm:prSet>
      <dgm:spPr/>
    </dgm:pt>
    <dgm:pt modelId="{12BF7214-1623-4522-933A-F0743BC4CE43}" type="pres">
      <dgm:prSet presAssocID="{C802B22F-761A-4DC9-BA1C-ADF84B551DB8}" presName="sibTrans" presStyleCnt="0"/>
      <dgm:spPr/>
    </dgm:pt>
    <dgm:pt modelId="{7047ED34-9F8C-482E-9C1F-C346765FA41E}" type="pres">
      <dgm:prSet presAssocID="{E9478605-FAC9-4B3F-B322-83754C057DA5}" presName="compNode" presStyleCnt="0"/>
      <dgm:spPr/>
    </dgm:pt>
    <dgm:pt modelId="{E4296EE5-2EBF-4DCA-92FC-58DCC9113409}" type="pres">
      <dgm:prSet presAssocID="{E9478605-FAC9-4B3F-B322-83754C057DA5}" presName="bgRect" presStyleLbl="bgShp" presStyleIdx="1" presStyleCnt="2"/>
      <dgm:spPr/>
    </dgm:pt>
    <dgm:pt modelId="{BD33B5E7-006B-49F2-8FD2-04004C85C9FD}" type="pres">
      <dgm:prSet presAssocID="{E9478605-FAC9-4B3F-B322-83754C057DA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6534F2E0-DA3E-4841-91C2-0FC2BC5CDA0F}" type="pres">
      <dgm:prSet presAssocID="{E9478605-FAC9-4B3F-B322-83754C057DA5}" presName="spaceRect" presStyleCnt="0"/>
      <dgm:spPr/>
    </dgm:pt>
    <dgm:pt modelId="{1A0A4F62-75D7-4F62-A41F-39DF6E49E73A}" type="pres">
      <dgm:prSet presAssocID="{E9478605-FAC9-4B3F-B322-83754C057DA5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870AFE3C-BFE2-4992-A268-17720F8BC00B}" type="presOf" srcId="{E9B011FB-EF50-4CC9-8BFB-0D08B6AD977A}" destId="{84F97FED-E1C9-4CFF-917E-7B306157459D}" srcOrd="0" destOrd="0" presId="urn:microsoft.com/office/officeart/2018/2/layout/IconVerticalSolidList"/>
    <dgm:cxn modelId="{9E5DB15B-8C75-487A-8F6E-1F893D1BC75A}" type="presOf" srcId="{E9478605-FAC9-4B3F-B322-83754C057DA5}" destId="{1A0A4F62-75D7-4F62-A41F-39DF6E49E73A}" srcOrd="0" destOrd="0" presId="urn:microsoft.com/office/officeart/2018/2/layout/IconVerticalSolidList"/>
    <dgm:cxn modelId="{CD690484-6804-4B1E-ADFA-223B1273DDFF}" type="presOf" srcId="{E8076F43-038F-4E1E-B6F2-CE4E1B058B21}" destId="{090C43D9-02D2-411A-A236-F080C36F4EEF}" srcOrd="0" destOrd="0" presId="urn:microsoft.com/office/officeart/2018/2/layout/IconVerticalSolidList"/>
    <dgm:cxn modelId="{EF081AD8-17F1-43B4-9465-60D384586D37}" srcId="{E8076F43-038F-4E1E-B6F2-CE4E1B058B21}" destId="{E9478605-FAC9-4B3F-B322-83754C057DA5}" srcOrd="1" destOrd="0" parTransId="{2887958E-826D-48A9-AE32-8CEA28179CC8}" sibTransId="{6E3BB454-FC14-48B7-9364-99B25070296D}"/>
    <dgm:cxn modelId="{E2B86EDC-3063-45B7-934E-088F313DCF9D}" srcId="{E8076F43-038F-4E1E-B6F2-CE4E1B058B21}" destId="{E9B011FB-EF50-4CC9-8BFB-0D08B6AD977A}" srcOrd="0" destOrd="0" parTransId="{85092775-8376-4CDC-9A21-1123A5B9CBF3}" sibTransId="{C802B22F-761A-4DC9-BA1C-ADF84B551DB8}"/>
    <dgm:cxn modelId="{5354D7C3-D8CB-4D7D-A383-030D468D5CEB}" type="presParOf" srcId="{090C43D9-02D2-411A-A236-F080C36F4EEF}" destId="{F5F46035-3AD7-41BD-9403-A7B1F2DD4D35}" srcOrd="0" destOrd="0" presId="urn:microsoft.com/office/officeart/2018/2/layout/IconVerticalSolidList"/>
    <dgm:cxn modelId="{A9E5CDF4-2A25-4CA5-B8F7-755EED70BC6F}" type="presParOf" srcId="{F5F46035-3AD7-41BD-9403-A7B1F2DD4D35}" destId="{55DED5C5-8088-480B-98C9-F066A95B6F37}" srcOrd="0" destOrd="0" presId="urn:microsoft.com/office/officeart/2018/2/layout/IconVerticalSolidList"/>
    <dgm:cxn modelId="{0B6DAC42-F8AF-4F09-ADD4-BA1A38D62E16}" type="presParOf" srcId="{F5F46035-3AD7-41BD-9403-A7B1F2DD4D35}" destId="{A9A1E98E-9309-4E62-88A2-0610EBADA020}" srcOrd="1" destOrd="0" presId="urn:microsoft.com/office/officeart/2018/2/layout/IconVerticalSolidList"/>
    <dgm:cxn modelId="{6B21285B-D328-4CD3-BBD1-5137138AE9F7}" type="presParOf" srcId="{F5F46035-3AD7-41BD-9403-A7B1F2DD4D35}" destId="{30845414-714A-4816-A3FC-D37072D5CD67}" srcOrd="2" destOrd="0" presId="urn:microsoft.com/office/officeart/2018/2/layout/IconVerticalSolidList"/>
    <dgm:cxn modelId="{72A171BD-0450-4139-B0B5-964C390035AB}" type="presParOf" srcId="{F5F46035-3AD7-41BD-9403-A7B1F2DD4D35}" destId="{84F97FED-E1C9-4CFF-917E-7B306157459D}" srcOrd="3" destOrd="0" presId="urn:microsoft.com/office/officeart/2018/2/layout/IconVerticalSolidList"/>
    <dgm:cxn modelId="{32559AE8-B675-437E-BD7C-08BCD3C28A5E}" type="presParOf" srcId="{090C43D9-02D2-411A-A236-F080C36F4EEF}" destId="{12BF7214-1623-4522-933A-F0743BC4CE43}" srcOrd="1" destOrd="0" presId="urn:microsoft.com/office/officeart/2018/2/layout/IconVerticalSolidList"/>
    <dgm:cxn modelId="{F7D6BAC2-6A1E-4A64-9395-B307012BC88C}" type="presParOf" srcId="{090C43D9-02D2-411A-A236-F080C36F4EEF}" destId="{7047ED34-9F8C-482E-9C1F-C346765FA41E}" srcOrd="2" destOrd="0" presId="urn:microsoft.com/office/officeart/2018/2/layout/IconVerticalSolidList"/>
    <dgm:cxn modelId="{C921E4B5-941F-4FEF-BF49-FD9A19CA2557}" type="presParOf" srcId="{7047ED34-9F8C-482E-9C1F-C346765FA41E}" destId="{E4296EE5-2EBF-4DCA-92FC-58DCC9113409}" srcOrd="0" destOrd="0" presId="urn:microsoft.com/office/officeart/2018/2/layout/IconVerticalSolidList"/>
    <dgm:cxn modelId="{B5645EF9-615A-4733-A7FB-F35A3728389C}" type="presParOf" srcId="{7047ED34-9F8C-482E-9C1F-C346765FA41E}" destId="{BD33B5E7-006B-49F2-8FD2-04004C85C9FD}" srcOrd="1" destOrd="0" presId="urn:microsoft.com/office/officeart/2018/2/layout/IconVerticalSolidList"/>
    <dgm:cxn modelId="{85E55FDB-30F4-46B9-B612-59FDBE9A6753}" type="presParOf" srcId="{7047ED34-9F8C-482E-9C1F-C346765FA41E}" destId="{6534F2E0-DA3E-4841-91C2-0FC2BC5CDA0F}" srcOrd="2" destOrd="0" presId="urn:microsoft.com/office/officeart/2018/2/layout/IconVerticalSolidList"/>
    <dgm:cxn modelId="{751429A3-3C48-4F62-AB4B-7EBF6B3D0EAA}" type="presParOf" srcId="{7047ED34-9F8C-482E-9C1F-C346765FA41E}" destId="{1A0A4F62-75D7-4F62-A41F-39DF6E49E73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94B1DD-AC10-4E4A-A1AF-D2B8B1A21662}">
      <dsp:nvSpPr>
        <dsp:cNvPr id="0" name=""/>
        <dsp:cNvSpPr/>
      </dsp:nvSpPr>
      <dsp:spPr>
        <a:xfrm>
          <a:off x="1227" y="329029"/>
          <a:ext cx="4309690" cy="273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03DC0F-34D5-4288-A3D9-4CCC1F8B7500}">
      <dsp:nvSpPr>
        <dsp:cNvPr id="0" name=""/>
        <dsp:cNvSpPr/>
      </dsp:nvSpPr>
      <dsp:spPr>
        <a:xfrm>
          <a:off x="480082" y="783941"/>
          <a:ext cx="4309690" cy="27366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What is health disparity?</a:t>
          </a:r>
        </a:p>
      </dsp:txBody>
      <dsp:txXfrm>
        <a:off x="560236" y="864095"/>
        <a:ext cx="4149382" cy="2576345"/>
      </dsp:txXfrm>
    </dsp:sp>
    <dsp:sp modelId="{D0D28CF6-E3D1-4ABD-B6B5-08447EE06AFB}">
      <dsp:nvSpPr>
        <dsp:cNvPr id="0" name=""/>
        <dsp:cNvSpPr/>
      </dsp:nvSpPr>
      <dsp:spPr>
        <a:xfrm>
          <a:off x="5268627" y="329029"/>
          <a:ext cx="4309690" cy="27366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A7FDB0-73B2-498E-B652-9D7B508B0289}">
      <dsp:nvSpPr>
        <dsp:cNvPr id="0" name=""/>
        <dsp:cNvSpPr/>
      </dsp:nvSpPr>
      <dsp:spPr>
        <a:xfrm>
          <a:off x="5747481" y="783941"/>
          <a:ext cx="4309690" cy="27366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Health disparity refers to systematic differences in health outcomes between groups and communities based on socioeconomic isolation.</a:t>
          </a:r>
        </a:p>
      </dsp:txBody>
      <dsp:txXfrm>
        <a:off x="5827635" y="864095"/>
        <a:ext cx="4149382" cy="25763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DED5C5-8088-480B-98C9-F066A95B6F37}">
      <dsp:nvSpPr>
        <dsp:cNvPr id="0" name=""/>
        <dsp:cNvSpPr/>
      </dsp:nvSpPr>
      <dsp:spPr>
        <a:xfrm>
          <a:off x="0" y="849991"/>
          <a:ext cx="5906181" cy="15692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A1E98E-9309-4E62-88A2-0610EBADA020}">
      <dsp:nvSpPr>
        <dsp:cNvPr id="0" name=""/>
        <dsp:cNvSpPr/>
      </dsp:nvSpPr>
      <dsp:spPr>
        <a:xfrm>
          <a:off x="474687" y="1203065"/>
          <a:ext cx="863068" cy="8630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F97FED-E1C9-4CFF-917E-7B306157459D}">
      <dsp:nvSpPr>
        <dsp:cNvPr id="0" name=""/>
        <dsp:cNvSpPr/>
      </dsp:nvSpPr>
      <dsp:spPr>
        <a:xfrm>
          <a:off x="1812443" y="849991"/>
          <a:ext cx="4093737" cy="15692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075" tIns="166075" rIns="166075" bIns="1660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Github</a:t>
          </a:r>
        </a:p>
      </dsp:txBody>
      <dsp:txXfrm>
        <a:off x="1812443" y="849991"/>
        <a:ext cx="4093737" cy="1569215"/>
      </dsp:txXfrm>
    </dsp:sp>
    <dsp:sp modelId="{E4296EE5-2EBF-4DCA-92FC-58DCC9113409}">
      <dsp:nvSpPr>
        <dsp:cNvPr id="0" name=""/>
        <dsp:cNvSpPr/>
      </dsp:nvSpPr>
      <dsp:spPr>
        <a:xfrm>
          <a:off x="0" y="2811510"/>
          <a:ext cx="5906181" cy="156921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33B5E7-006B-49F2-8FD2-04004C85C9FD}">
      <dsp:nvSpPr>
        <dsp:cNvPr id="0" name=""/>
        <dsp:cNvSpPr/>
      </dsp:nvSpPr>
      <dsp:spPr>
        <a:xfrm>
          <a:off x="474687" y="3164584"/>
          <a:ext cx="863068" cy="8630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0A4F62-75D7-4F62-A41F-39DF6E49E73A}">
      <dsp:nvSpPr>
        <dsp:cNvPr id="0" name=""/>
        <dsp:cNvSpPr/>
      </dsp:nvSpPr>
      <dsp:spPr>
        <a:xfrm>
          <a:off x="1812443" y="2811510"/>
          <a:ext cx="4093737" cy="15692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6075" tIns="166075" rIns="166075" bIns="16607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https://cherf001.github.io/Frenel-Cherubun/</a:t>
          </a:r>
        </a:p>
      </dsp:txBody>
      <dsp:txXfrm>
        <a:off x="1812443" y="2811510"/>
        <a:ext cx="4093737" cy="15692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2/8/2021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85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403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474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928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9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28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00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41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257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2/8/2021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780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0361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512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18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FFA9598-FDBE-48C5-ADA6-6EBBA9F1B8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602" b="27148"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2" name="Rectangle 10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9713E9-ED9C-4558-8157-AE2BAEAC76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/>
              <a:t>COVID-19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54497E-08E5-474C-99FF-1599AC7A4E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COVID-19 Deaths: A study of race disparity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9C67A16-9B26-471E-B804-555E57FEE7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85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120"/>
    </mc:Choice>
    <mc:Fallback xmlns="">
      <p:transition spd="slow" advTm="81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F69375-5900-4E85-9047-253FFC282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Code</a:t>
            </a: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11444AAB-3BB1-4D87-BB4F-ACFB06ED81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3252693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6EFC1C9-4F68-4EC2-9EF5-17E7A2B9AE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20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95"/>
    </mc:Choice>
    <mc:Fallback>
      <p:transition spd="slow" advTm="9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4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974CCA-7DD0-4066-9788-1427B4A7C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4F0DC-8C18-4CAF-89CD-3480E473C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100">
                <a:solidFill>
                  <a:srgbClr val="FFFFFF"/>
                </a:solidFill>
              </a:rPr>
              <a:t>1- Artiga S, Orgera K, Pham O, Corallo B.: Growing data underscore that communities of color are being harder hit by COVID-19</a:t>
            </a:r>
          </a:p>
          <a:p>
            <a:pPr>
              <a:lnSpc>
                <a:spcPct val="90000"/>
              </a:lnSpc>
            </a:pPr>
            <a:r>
              <a:rPr lang="en-US" sz="1100">
                <a:solidFill>
                  <a:srgbClr val="FFFFFF"/>
                </a:solidFill>
              </a:rPr>
              <a:t>https://www.kff.org/coronavirus-policy-watch/growing-data-underscore-communities-color-harder-hit-covid-19/?utm_campaign=KFF-2020-Medicaid&amp;utm_source=hs_email&amp;utm_medium=email&amp;utm_content=86645517&amp;_hsenc=p2ANqtz%2D%2DRBk58ZkW7WUKTgP6RM7OlSdkJW5McG2Mkh6AAb_kfx.</a:t>
            </a:r>
          </a:p>
          <a:p>
            <a:pPr>
              <a:lnSpc>
                <a:spcPct val="90000"/>
              </a:lnSpc>
            </a:pPr>
            <a:r>
              <a:rPr lang="en-US" sz="1100">
                <a:solidFill>
                  <a:srgbClr val="FFFFFF"/>
                </a:solidFill>
              </a:rPr>
              <a:t>2-Kampf G, Todt D, Pfaender S, Steinmann E.: Persistence of coronaviruses on inanimate surfaces and their inactivation with biocidal agents. J Hosp Infect. 2020;104:246–51.</a:t>
            </a:r>
          </a:p>
          <a:p>
            <a:pPr>
              <a:lnSpc>
                <a:spcPct val="90000"/>
              </a:lnSpc>
            </a:pPr>
            <a:r>
              <a:rPr lang="en-US" sz="1100">
                <a:solidFill>
                  <a:srgbClr val="FFFFFF"/>
                </a:solidFill>
              </a:rPr>
              <a:t>https://linkinghub.elsevier.com/retrieve/pii/S0195670120300463. [PMC free article] [PubMed]</a:t>
            </a:r>
          </a:p>
          <a:p>
            <a:pPr>
              <a:lnSpc>
                <a:spcPct val="90000"/>
              </a:lnSpc>
            </a:pPr>
            <a:r>
              <a:rPr lang="en-US" sz="1100">
                <a:solidFill>
                  <a:srgbClr val="FFFFFF"/>
                </a:solidFill>
              </a:rPr>
              <a:t>3-Louis-Jean J, Aime M. On the novel coronavirus (COVID-19): a global pandemic. J Teknol Lab. 2020;9:103–14. 10.29238/teknolabjournal.v9i1.230.</a:t>
            </a:r>
          </a:p>
          <a:p>
            <a:pPr>
              <a:lnSpc>
                <a:spcPct val="90000"/>
              </a:lnSpc>
            </a:pPr>
            <a:r>
              <a:rPr lang="en-US" sz="1100">
                <a:solidFill>
                  <a:srgbClr val="FFFFFF"/>
                </a:solidFill>
              </a:rPr>
              <a:t>4-Samantha Artiga Follow, Bradley Corallo, and Olivia Pham: Racial Disparities in COVID-19: Key Findings from Available Data and Analysis, Aug 17, 2020</a:t>
            </a:r>
          </a:p>
          <a:p>
            <a:pPr>
              <a:lnSpc>
                <a:spcPct val="90000"/>
              </a:lnSpc>
            </a:pPr>
            <a:r>
              <a:rPr lang="en-US" sz="1100">
                <a:solidFill>
                  <a:srgbClr val="FFFFFF"/>
                </a:solidFill>
              </a:rPr>
              <a:t>https://www.kff.org/racial-equity-and-health-policy/issue-brief/racial-disparities-covid-19-key-findings-available-data-analysis/</a:t>
            </a:r>
          </a:p>
          <a:p>
            <a:pPr>
              <a:lnSpc>
                <a:spcPct val="90000"/>
              </a:lnSpc>
            </a:pPr>
            <a:r>
              <a:rPr lang="en-US" sz="1100">
                <a:solidFill>
                  <a:srgbClr val="FFFFFF"/>
                </a:solidFill>
              </a:rPr>
              <a:t>5-Wang C., Liu Z., Chen Z., Huang X., Xu M., He T. The establishment of reference sequence for SARS-CoV-2 and variation analysis. J Med Virol. 2020 [PMC free article] [PubMed] </a:t>
            </a:r>
          </a:p>
          <a:p>
            <a:pPr>
              <a:lnSpc>
                <a:spcPct val="90000"/>
              </a:lnSpc>
            </a:pPr>
            <a:r>
              <a:rPr lang="en-US" sz="1100">
                <a:solidFill>
                  <a:srgbClr val="FFFFFF"/>
                </a:solidFill>
              </a:rPr>
              <a:t>6-Centers for Disease Control: COVID-19 Racial and Ethnic Health Disparities</a:t>
            </a:r>
          </a:p>
          <a:p>
            <a:pPr>
              <a:lnSpc>
                <a:spcPct val="90000"/>
              </a:lnSpc>
            </a:pPr>
            <a:r>
              <a:rPr lang="en-US" sz="1100">
                <a:solidFill>
                  <a:srgbClr val="FFFFFF"/>
                </a:solidFill>
              </a:rPr>
              <a:t>https://www.cdc.gov/coronavirus/2019-ncov/community/health-equity/racial-ethnic-disparities/index.html</a:t>
            </a:r>
          </a:p>
          <a:p>
            <a:pPr>
              <a:lnSpc>
                <a:spcPct val="90000"/>
              </a:lnSpc>
            </a:pPr>
            <a:endParaRPr lang="en-US" sz="11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5058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9C31BB-ED0B-43C0-A74C-666A38198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References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995E7-998C-41A0-8813-C5CEF480E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7-World Health Organization: Coronavirus Disease 2019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https://www.who.int/docs/default-source/coronaviruse/situation-reports/20200406-sitrep-77-covid-19.pdf?sfvrsn=21d1e632_2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8-https://coronavirus.app/map?mode=infected 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9- https://www.who.int/emergencies/diseases/novel-coronavirus-2019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10-Families First Coronavirus Response Act. United States of America: U.S. Government Publishing Office. 2020 p. 177–220.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11- Louisiana Population 2020 (Demographics, Maps, Graphs). World </a:t>
            </a:r>
            <a:r>
              <a:rPr lang="en-US" sz="1400" dirty="0" err="1">
                <a:solidFill>
                  <a:srgbClr val="FFFFFF"/>
                </a:solidFill>
              </a:rPr>
              <a:t>Popul</a:t>
            </a:r>
            <a:r>
              <a:rPr lang="en-US" sz="1400" dirty="0">
                <a:solidFill>
                  <a:srgbClr val="FFFFFF"/>
                </a:solidFill>
              </a:rPr>
              <a:t>. Rev. 2020.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https://worldpopulationreview.com/states/louisiana-population/.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12-Coronavirus Disease 2019 (COVID-19) in Illinois test results. Illinois State Dep. Public Heal. 2020.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http://dph.illinois.gov/covid19/covid19-statistics.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13- Fatalities. New York State Dep. Public Heal. 2020.</a:t>
            </a: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https://covid19tracker.health.ny.gov/views/NYS-COVID19-Tracker/NYSDOHCOVID-19Tracker-Fatalities?%3Aembed=yes&amp;%3Atoolbar=no&amp;%3Atabs=n.</a:t>
            </a:r>
          </a:p>
          <a:p>
            <a:pPr>
              <a:lnSpc>
                <a:spcPct val="90000"/>
              </a:lnSpc>
            </a:pPr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4319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071C0CD-5EFD-45A1-AAFD-61C3D4A65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A03302C-20A2-4C4F-9760-E85AE1041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10912338" cy="557107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D00F093B-0739-4429-B30D-D72924D08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9702" y="809244"/>
            <a:ext cx="10579608" cy="5239512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2A82E-EA9A-4B5B-989D-D0169FC9B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632" y="1559768"/>
            <a:ext cx="9678368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600" cap="all" spc="-10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D05D6-EF83-4A2A-AC9D-C842D7B6A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633" y="4817251"/>
            <a:ext cx="9678367" cy="921172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spc="8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This project aims at studying racial and ethnic disparities in healthcare base on deaths that are related to the COVID-19 pandemic.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BB92999-6A40-480A-8965-2F20DFB03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640856"/>
            <a:ext cx="1920240" cy="73152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5573B87-7D61-460C-9ADA-EF63674E3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AAF6B7C-985D-4351-9564-8DBDF5BB0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88433F4-33AB-4CE1-9DE3-72A840365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000000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45AB328-B40A-4626-9C5E-B249098444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58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88"/>
    </mc:Choice>
    <mc:Fallback xmlns="">
      <p:transition spd="slow" advTm="11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F031E-3981-480B-94EF-4C95C245B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2B13159-DF9F-482B-8B3F-84C9EBEC494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9144713-F4F6-459A-9459-837178D9EF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02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138"/>
    </mc:Choice>
    <mc:Fallback xmlns="">
      <p:transition spd="slow" advTm="94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1B5025-D284-42A7-8DA6-006623578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</p:spPr>
        <p:txBody>
          <a:bodyPr>
            <a:normAutofit/>
          </a:bodyPr>
          <a:lstStyle/>
          <a:p>
            <a:r>
              <a:rPr lang="en-US"/>
              <a:t>Causes of COVID-19 Health Disparities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7B1CF-81E8-44AF-A2F1-0D5F5C60A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1- Limited  access to quality medical care and other beneficial resources and services.</a:t>
            </a:r>
          </a:p>
          <a:p>
            <a:pPr marL="0" indent="0">
              <a:buNone/>
            </a:pPr>
            <a:r>
              <a:rPr lang="en-US" sz="2800" dirty="0"/>
              <a:t>2- Lack of viable resources and information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8FC97C2-DDA1-4D78-BBC2-00A7061F47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21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41"/>
    </mc:Choice>
    <mc:Fallback xmlns="">
      <p:transition spd="slow" advTm="34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54737801-B9D6-4A08-BD77-23010A802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25FABD39-C757-461E-A681-DC2736484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572613"/>
            <a:ext cx="11281609" cy="2396079"/>
          </a:xfrm>
          <a:prstGeom prst="rect">
            <a:avLst/>
          </a:prstGeom>
          <a:solidFill>
            <a:schemeClr val="accent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F424F5-8D5C-46C0-A1B0-AF34E0350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737380"/>
            <a:ext cx="10954512" cy="2066544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5BF7C8-57C2-4BE7-AAAA-D79932B59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089090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9E038-DA6F-48F3-B159-7396EAF75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9700" y="3429000"/>
            <a:ext cx="9372600" cy="25083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States                                   % Total population              Deaths </a:t>
            </a:r>
          </a:p>
          <a:p>
            <a:pPr marL="0" indent="0">
              <a:buNone/>
            </a:pPr>
            <a:r>
              <a:rPr lang="en-US" sz="2000" dirty="0"/>
              <a:t>Louisiana                              32% black /68% white         70% black vs 28% white</a:t>
            </a:r>
          </a:p>
          <a:p>
            <a:pPr marL="0" indent="0">
              <a:buNone/>
            </a:pPr>
            <a:r>
              <a:rPr lang="en-US" sz="2000" dirty="0"/>
              <a:t>Illinois/380 deaths                 15% black/77 white            43% black vs 36% white/8.4% Hispanics/3.7% Asians</a:t>
            </a:r>
          </a:p>
          <a:p>
            <a:pPr marL="0" indent="0">
              <a:buNone/>
            </a:pPr>
            <a:r>
              <a:rPr lang="en-US" sz="2000" dirty="0"/>
              <a:t>New York                             29% Hispanics/ 22% Black  28% Black/ 34% Hispanics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F23A07E-5564-4488-8394-8F1F5D7F41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85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176"/>
    </mc:Choice>
    <mc:Fallback xmlns="">
      <p:transition spd="slow" advTm="96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9CE685-0602-4821-B9B6-B8BAC8DA0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DC033-790B-425B-BBA6-9DE147041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rgbClr val="FFFFFF"/>
                </a:solidFill>
              </a:rPr>
              <a:t>The dataset used from this project was obtained from data.gov. It is a collection of the statewide confirmed and probable COVID-19 related deaths that have been reported each day by the Vital Statistics Administration by categories of race and ethnicity. The collection provides confirmed COVID-19 deaths among Maryland residents by race and ethnicity.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7BBF6D3-E67C-4E73-BB10-161B490A55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586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81"/>
    </mc:Choice>
    <mc:Fallback xmlns="">
      <p:transition spd="slow" advTm="42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0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1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4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7822E-583A-4976-9EC5-8545105B3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The Data+ Target Variables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36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547519-F52E-4EC4-B5B3-968B5D1C23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346570" y="904247"/>
            <a:ext cx="6581270" cy="514210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A1FC040-5EF4-4C18-93F6-E0D3E76D3D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675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61102"/>
    </mc:Choice>
    <mc:Fallback xmlns="">
      <p:transition spd="slow" advTm="61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4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EF52ED-A82C-446C-B264-F85EE2D02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DF0701-9B95-48C9-BB38-C85F40D3F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346569" y="1142966"/>
            <a:ext cx="6483965" cy="4597429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C3B4FDA-120A-46BF-A508-04CEC75196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23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6805"/>
    </mc:Choice>
    <mc:Fallback xmlns="">
      <p:transition spd="slow" advTm="26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4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3569D4-1AC0-499D-9E5F-03A83C0FF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Results (Cont.)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05712D-2EF9-49B8-BFED-3BF216EEA7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346570" y="1483361"/>
            <a:ext cx="6439030" cy="385063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5799598-BF8F-44E3-8580-CDFF040088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9139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61832"/>
    </mc:Choice>
    <mc:Fallback xmlns="">
      <p:transition spd="slow" advTm="161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4E8"/>
      </a:lt2>
      <a:accent1>
        <a:srgbClr val="D19744"/>
      </a:accent1>
      <a:accent2>
        <a:srgbClr val="DC735D"/>
      </a:accent2>
      <a:accent3>
        <a:srgbClr val="E27A94"/>
      </a:accent3>
      <a:accent4>
        <a:srgbClr val="DC5DB1"/>
      </a:accent4>
      <a:accent5>
        <a:srgbClr val="DA7AE2"/>
      </a:accent5>
      <a:accent6>
        <a:srgbClr val="9D5DDC"/>
      </a:accent6>
      <a:hlink>
        <a:srgbClr val="6582AC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289</TotalTime>
  <Words>682</Words>
  <Application>Microsoft Office PowerPoint</Application>
  <PresentationFormat>Widescreen</PresentationFormat>
  <Paragraphs>46</Paragraphs>
  <Slides>12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Garamond</vt:lpstr>
      <vt:lpstr>Gill Sans MT</vt:lpstr>
      <vt:lpstr>SavonVTI</vt:lpstr>
      <vt:lpstr>COVID-19</vt:lpstr>
      <vt:lpstr>Objective</vt:lpstr>
      <vt:lpstr>Introduction</vt:lpstr>
      <vt:lpstr>Causes of COVID-19 Health Disparities</vt:lpstr>
      <vt:lpstr>Statistics</vt:lpstr>
      <vt:lpstr>Methods</vt:lpstr>
      <vt:lpstr>The Data+ Target Variables</vt:lpstr>
      <vt:lpstr>Results</vt:lpstr>
      <vt:lpstr>Results (Cont.)</vt:lpstr>
      <vt:lpstr>Code</vt:lpstr>
      <vt:lpstr>References</vt:lpstr>
      <vt:lpstr>References (Cont.)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</dc:title>
  <dc:creator>cherf001</dc:creator>
  <cp:lastModifiedBy>cherf001</cp:lastModifiedBy>
  <cp:revision>23</cp:revision>
  <dcterms:created xsi:type="dcterms:W3CDTF">2021-01-29T10:07:10Z</dcterms:created>
  <dcterms:modified xsi:type="dcterms:W3CDTF">2021-02-09T00:39:43Z</dcterms:modified>
</cp:coreProperties>
</file>

<file path=docProps/thumbnail.jpeg>
</file>